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3" r:id="rId9"/>
    <p:sldId id="262" r:id="rId10"/>
    <p:sldId id="264" r:id="rId11"/>
    <p:sldId id="266" r:id="rId12"/>
    <p:sldId id="269" r:id="rId13"/>
    <p:sldId id="270"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C7EDF23-64A0-47CF-9AC2-3DAC23348AF0}"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17FE9E9-E2C8-4526-A3D1-1489A63B7D9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85ABC4E-17D5-41AF-B436-B06F825B0CFE}"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3C50824-B71F-4EC8-8AB1-B7D3F7C0CFB5}"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9314BAA-FE94-414F-8B30-F32308A663F7}"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215B415E-BC2F-45A0-933E-703361C008EA}"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17C64E19-9BE2-45E8-A798-3B6B2D4FD88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D01D0E61-FE2F-476C-A8C1-929E298BA814}"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121888D-A844-479D-94EC-842FF4A67E7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A4EA18F-888B-4841-A30F-DB87D016448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8BF2C36-6494-42D4-AFBB-5D1330D00E30}"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D82869A-2E15-4C26-B666-239299FB33A0}"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v1u5Lqfvw60&amp;feature=relate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solidFill>
                  <a:srgbClr val="FF0000"/>
                </a:solidFill>
              </a:rPr>
              <a:t>Criminal Psychology</a:t>
            </a:r>
          </a:p>
        </p:txBody>
      </p:sp>
      <p:sp>
        <p:nvSpPr>
          <p:cNvPr id="2051" name="Rectangle 3"/>
          <p:cNvSpPr>
            <a:spLocks noGrp="1" noChangeArrowheads="1"/>
          </p:cNvSpPr>
          <p:nvPr>
            <p:ph type="subTitle" idx="1"/>
          </p:nvPr>
        </p:nvSpPr>
        <p:spPr/>
        <p:txBody>
          <a:bodyPr/>
          <a:lstStyle/>
          <a:p>
            <a:r>
              <a:rPr lang="en-GB"/>
              <a:t>Session 1</a:t>
            </a:r>
          </a:p>
          <a:p>
            <a:r>
              <a:rPr lang="en-GB"/>
              <a:t>P1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solidFill>
                  <a:srgbClr val="FF0000"/>
                </a:solidFill>
              </a:rPr>
              <a:t>Other theories</a:t>
            </a:r>
          </a:p>
        </p:txBody>
      </p:sp>
      <p:sp>
        <p:nvSpPr>
          <p:cNvPr id="11267" name="Rectangle 3"/>
          <p:cNvSpPr>
            <a:spLocks noGrp="1" noChangeArrowheads="1"/>
          </p:cNvSpPr>
          <p:nvPr>
            <p:ph type="body" idx="1"/>
          </p:nvPr>
        </p:nvSpPr>
        <p:spPr/>
        <p:txBody>
          <a:bodyPr/>
          <a:lstStyle/>
          <a:p>
            <a:pPr>
              <a:lnSpc>
                <a:spcPct val="80000"/>
              </a:lnSpc>
            </a:pPr>
            <a:r>
              <a:rPr lang="en-GB" sz="1800"/>
              <a:t>Cesare Lombroso, an Italian doctor of the 1870's, determined that some prisoners were genetically different to the general population - their biology made them aggressive and/or born to be criminals. </a:t>
            </a:r>
          </a:p>
          <a:p>
            <a:pPr>
              <a:lnSpc>
                <a:spcPct val="80000"/>
              </a:lnSpc>
            </a:pPr>
            <a:endParaRPr lang="en-GB" sz="1800"/>
          </a:p>
          <a:p>
            <a:pPr>
              <a:lnSpc>
                <a:spcPct val="80000"/>
              </a:lnSpc>
            </a:pPr>
            <a:r>
              <a:rPr lang="en-GB" sz="1800"/>
              <a:t>During the 1940's, it was shown that a number of criminals, who exhibited violent behaviour, had a higher incidence of epilepsy. </a:t>
            </a:r>
          </a:p>
          <a:p>
            <a:pPr>
              <a:lnSpc>
                <a:spcPct val="80000"/>
              </a:lnSpc>
            </a:pPr>
            <a:endParaRPr lang="en-GB" sz="1800"/>
          </a:p>
          <a:p>
            <a:pPr>
              <a:lnSpc>
                <a:spcPct val="80000"/>
              </a:lnSpc>
            </a:pPr>
            <a:r>
              <a:rPr lang="en-GB" sz="1800"/>
              <a:t>After twin and adoption research, it was concluded that violent behaviour was not inherited. </a:t>
            </a:r>
          </a:p>
          <a:p>
            <a:pPr>
              <a:lnSpc>
                <a:spcPct val="80000"/>
              </a:lnSpc>
            </a:pPr>
            <a:endParaRPr lang="en-GB" sz="1800"/>
          </a:p>
          <a:p>
            <a:pPr>
              <a:lnSpc>
                <a:spcPct val="80000"/>
              </a:lnSpc>
            </a:pPr>
            <a:r>
              <a:rPr lang="en-GB" sz="1800"/>
              <a:t>There is much argument about what genes actually do determine. If aggressive behaviour, as all behaviour, is determined by the brain, and the brain's development is determined by genes, then all behaviour must be genetically encoded. </a:t>
            </a:r>
          </a:p>
          <a:p>
            <a:pPr>
              <a:lnSpc>
                <a:spcPct val="80000"/>
              </a:lnSpc>
            </a:pPr>
            <a:endParaRPr lang="en-GB" sz="1800"/>
          </a:p>
          <a:p>
            <a:pPr>
              <a:lnSpc>
                <a:spcPct val="80000"/>
              </a:lnSpc>
            </a:pPr>
            <a:r>
              <a:rPr lang="en-GB" sz="1800"/>
              <a:t>mental illness, whilst not a physical disease of the brain, changes the brains functioning. If the function of the brain is interfered with, then personality and responsibility could undergo change.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solidFill>
                  <a:srgbClr val="FF0000"/>
                </a:solidFill>
              </a:rPr>
              <a:t>Task</a:t>
            </a:r>
          </a:p>
        </p:txBody>
      </p:sp>
      <p:sp>
        <p:nvSpPr>
          <p:cNvPr id="13315" name="Rectangle 3"/>
          <p:cNvSpPr>
            <a:spLocks noGrp="1" noChangeArrowheads="1"/>
          </p:cNvSpPr>
          <p:nvPr>
            <p:ph type="body" idx="1"/>
          </p:nvPr>
        </p:nvSpPr>
        <p:spPr/>
        <p:txBody>
          <a:bodyPr/>
          <a:lstStyle/>
          <a:p>
            <a:r>
              <a:rPr lang="en-GB">
                <a:hlinkClick r:id="rId2"/>
              </a:rPr>
              <a:t>YouTube - Dexter Episode 12 Secret *ULTIMATE SPOILER*</a:t>
            </a:r>
            <a:endParaRPr lang="en-GB"/>
          </a:p>
          <a:p>
            <a:endParaRPr lang="en-GB"/>
          </a:p>
          <a:p>
            <a:pPr algn="ctr">
              <a:buFontTx/>
              <a:buNone/>
            </a:pPr>
            <a:r>
              <a:rPr lang="en-GB">
                <a:solidFill>
                  <a:schemeClr val="accent2"/>
                </a:solidFill>
              </a:rPr>
              <a:t>Which theory best explain why Dexter and his brother have become serial killers?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solidFill>
                  <a:srgbClr val="FF0000"/>
                </a:solidFill>
              </a:rPr>
              <a:t>Assignment 1 – P1</a:t>
            </a:r>
          </a:p>
        </p:txBody>
      </p:sp>
      <p:sp>
        <p:nvSpPr>
          <p:cNvPr id="16387" name="Rectangle 3"/>
          <p:cNvSpPr>
            <a:spLocks noGrp="1" noChangeArrowheads="1"/>
          </p:cNvSpPr>
          <p:nvPr>
            <p:ph type="body" idx="1"/>
          </p:nvPr>
        </p:nvSpPr>
        <p:spPr/>
        <p:txBody>
          <a:bodyPr/>
          <a:lstStyle/>
          <a:p>
            <a:pPr algn="ctr">
              <a:lnSpc>
                <a:spcPct val="90000"/>
              </a:lnSpc>
              <a:buFontTx/>
              <a:buNone/>
            </a:pPr>
            <a:endParaRPr lang="en-GB"/>
          </a:p>
          <a:p>
            <a:pPr algn="ctr">
              <a:lnSpc>
                <a:spcPct val="90000"/>
              </a:lnSpc>
              <a:buFontTx/>
              <a:buNone/>
            </a:pPr>
            <a:r>
              <a:rPr lang="en-GB"/>
              <a:t>	Describe how three psychological perspectives have been used to explain criminal behaviour.</a:t>
            </a:r>
          </a:p>
          <a:p>
            <a:pPr algn="ctr">
              <a:lnSpc>
                <a:spcPct val="90000"/>
              </a:lnSpc>
              <a:buFontTx/>
              <a:buNone/>
            </a:pPr>
            <a:endParaRPr lang="en-GB"/>
          </a:p>
          <a:p>
            <a:pPr algn="ctr">
              <a:lnSpc>
                <a:spcPct val="90000"/>
              </a:lnSpc>
              <a:buFontTx/>
              <a:buNone/>
            </a:pPr>
            <a:r>
              <a:rPr lang="en-GB"/>
              <a:t>You will need to do extra research and explain how they came to these theories, research the studies they carried out and what they found.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p:txBody>
          <a:bodyPr/>
          <a:lstStyle/>
          <a:p>
            <a:r>
              <a:rPr lang="en-GB">
                <a:solidFill>
                  <a:srgbClr val="FF0000"/>
                </a:solidFill>
              </a:rPr>
              <a:t>Draft deadline</a:t>
            </a:r>
            <a:r>
              <a:rPr lang="en-GB"/>
              <a:t> …………….</a:t>
            </a:r>
          </a:p>
        </p:txBody>
      </p:sp>
      <p:sp>
        <p:nvSpPr>
          <p:cNvPr id="17413" name="Rectangle 5"/>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solidFill>
                  <a:srgbClr val="FF0000"/>
                </a:solidFill>
              </a:rPr>
              <a:t>What is Criminal Psychology?</a:t>
            </a:r>
          </a:p>
        </p:txBody>
      </p:sp>
      <p:sp>
        <p:nvSpPr>
          <p:cNvPr id="15363" name="Rectangle 3"/>
          <p:cNvSpPr>
            <a:spLocks noGrp="1" noChangeArrowheads="1"/>
          </p:cNvSpPr>
          <p:nvPr>
            <p:ph type="body" idx="1"/>
          </p:nvPr>
        </p:nvSpPr>
        <p:spPr/>
        <p:txBody>
          <a:bodyPr/>
          <a:lstStyle/>
          <a:p>
            <a:r>
              <a:rPr lang="en-GB"/>
              <a:t>Psychology is the study of the mind, looking at mental functions and behaviour.</a:t>
            </a:r>
          </a:p>
          <a:p>
            <a:endParaRPr lang="en-GB"/>
          </a:p>
          <a:p>
            <a:r>
              <a:rPr lang="en-GB"/>
              <a:t>Criminal psychology is the study of the wills, thoughts, intentions and reactions of criminals.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solidFill>
                  <a:srgbClr val="FF0000"/>
                </a:solidFill>
              </a:rPr>
              <a:t>Criminal</a:t>
            </a:r>
          </a:p>
        </p:txBody>
      </p:sp>
      <p:sp>
        <p:nvSpPr>
          <p:cNvPr id="3075" name="Rectangle 3"/>
          <p:cNvSpPr>
            <a:spLocks noGrp="1" noChangeArrowheads="1"/>
          </p:cNvSpPr>
          <p:nvPr>
            <p:ph type="body" idx="1"/>
          </p:nvPr>
        </p:nvSpPr>
        <p:spPr/>
        <p:txBody>
          <a:bodyPr/>
          <a:lstStyle/>
          <a:p>
            <a:pPr>
              <a:lnSpc>
                <a:spcPct val="80000"/>
              </a:lnSpc>
            </a:pPr>
            <a:endParaRPr lang="en-GB" sz="2800"/>
          </a:p>
          <a:p>
            <a:pPr>
              <a:lnSpc>
                <a:spcPct val="80000"/>
              </a:lnSpc>
            </a:pPr>
            <a:endParaRPr lang="en-GB" sz="2800"/>
          </a:p>
          <a:p>
            <a:pPr>
              <a:lnSpc>
                <a:spcPct val="80000"/>
              </a:lnSpc>
            </a:pPr>
            <a:endParaRPr lang="en-GB" sz="2800"/>
          </a:p>
          <a:p>
            <a:pPr>
              <a:lnSpc>
                <a:spcPct val="80000"/>
              </a:lnSpc>
            </a:pPr>
            <a:endParaRPr lang="en-GB" sz="2800"/>
          </a:p>
          <a:p>
            <a:pPr>
              <a:lnSpc>
                <a:spcPct val="80000"/>
              </a:lnSpc>
            </a:pPr>
            <a:endParaRPr lang="en-GB" sz="2800"/>
          </a:p>
          <a:p>
            <a:pPr>
              <a:lnSpc>
                <a:spcPct val="80000"/>
              </a:lnSpc>
            </a:pPr>
            <a:endParaRPr lang="en-GB" sz="2800"/>
          </a:p>
          <a:p>
            <a:pPr algn="ctr">
              <a:lnSpc>
                <a:spcPct val="80000"/>
              </a:lnSpc>
              <a:buFontTx/>
              <a:buNone/>
            </a:pPr>
            <a:endParaRPr lang="en-GB" sz="2800">
              <a:solidFill>
                <a:schemeClr val="accent2"/>
              </a:solidFill>
            </a:endParaRPr>
          </a:p>
          <a:p>
            <a:pPr algn="ctr">
              <a:lnSpc>
                <a:spcPct val="80000"/>
              </a:lnSpc>
              <a:buFontTx/>
              <a:buNone/>
            </a:pPr>
            <a:r>
              <a:rPr lang="en-GB" sz="2800">
                <a:solidFill>
                  <a:schemeClr val="accent2"/>
                </a:solidFill>
              </a:rPr>
              <a:t>Which of these people are most likely to be murderers?</a:t>
            </a:r>
          </a:p>
          <a:p>
            <a:pPr algn="ctr">
              <a:lnSpc>
                <a:spcPct val="80000"/>
              </a:lnSpc>
              <a:buFontTx/>
              <a:buNone/>
            </a:pPr>
            <a:r>
              <a:rPr lang="en-GB" sz="2800">
                <a:solidFill>
                  <a:schemeClr val="accent2"/>
                </a:solidFill>
              </a:rPr>
              <a:t>How do you know?</a:t>
            </a:r>
          </a:p>
        </p:txBody>
      </p:sp>
      <p:pic>
        <p:nvPicPr>
          <p:cNvPr id="3077" name="Picture 5" descr="walsh"/>
          <p:cNvPicPr>
            <a:picLocks noChangeAspect="1" noChangeArrowheads="1"/>
          </p:cNvPicPr>
          <p:nvPr/>
        </p:nvPicPr>
        <p:blipFill>
          <a:blip r:embed="rId2" cstate="print"/>
          <a:srcRect/>
          <a:stretch>
            <a:fillRect/>
          </a:stretch>
        </p:blipFill>
        <p:spPr bwMode="auto">
          <a:xfrm>
            <a:off x="1547813" y="1916113"/>
            <a:ext cx="2281237" cy="2447925"/>
          </a:xfrm>
          <a:prstGeom prst="rect">
            <a:avLst/>
          </a:prstGeom>
          <a:noFill/>
        </p:spPr>
      </p:pic>
      <p:pic>
        <p:nvPicPr>
          <p:cNvPr id="3079" name="Picture 7" descr="?type=display"/>
          <p:cNvPicPr>
            <a:picLocks noChangeAspect="1" noChangeArrowheads="1"/>
          </p:cNvPicPr>
          <p:nvPr/>
        </p:nvPicPr>
        <p:blipFill>
          <a:blip r:embed="rId3" cstate="print"/>
          <a:srcRect/>
          <a:stretch>
            <a:fillRect/>
          </a:stretch>
        </p:blipFill>
        <p:spPr bwMode="auto">
          <a:xfrm>
            <a:off x="5413375" y="1844675"/>
            <a:ext cx="2039938" cy="25209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en-GB">
                <a:solidFill>
                  <a:srgbClr val="FF0000"/>
                </a:solidFill>
              </a:rPr>
              <a:t>Both are Serial Killers</a:t>
            </a:r>
          </a:p>
        </p:txBody>
      </p:sp>
      <p:sp>
        <p:nvSpPr>
          <p:cNvPr id="4101" name="Rectangle 5"/>
          <p:cNvSpPr>
            <a:spLocks noGrp="1" noChangeArrowheads="1"/>
          </p:cNvSpPr>
          <p:nvPr>
            <p:ph type="body" sz="half" idx="1"/>
          </p:nvPr>
        </p:nvSpPr>
        <p:spPr/>
        <p:txBody>
          <a:bodyPr/>
          <a:lstStyle/>
          <a:p>
            <a:pPr algn="ctr">
              <a:buFontTx/>
              <a:buNone/>
            </a:pPr>
            <a:r>
              <a:rPr lang="en-GB">
                <a:solidFill>
                  <a:schemeClr val="accent2"/>
                </a:solidFill>
              </a:rPr>
              <a:t>Jeffrey Dahmer</a:t>
            </a:r>
          </a:p>
        </p:txBody>
      </p:sp>
      <p:sp>
        <p:nvSpPr>
          <p:cNvPr id="4102" name="Rectangle 6"/>
          <p:cNvSpPr>
            <a:spLocks noGrp="1" noChangeArrowheads="1"/>
          </p:cNvSpPr>
          <p:nvPr>
            <p:ph type="body" sz="half" idx="2"/>
          </p:nvPr>
        </p:nvSpPr>
        <p:spPr/>
        <p:txBody>
          <a:bodyPr/>
          <a:lstStyle/>
          <a:p>
            <a:pPr algn="ctr">
              <a:buFontTx/>
              <a:buNone/>
            </a:pPr>
            <a:r>
              <a:rPr lang="en-GB">
                <a:solidFill>
                  <a:schemeClr val="accent2"/>
                </a:solidFill>
              </a:rPr>
              <a:t>Peter Sutcliffe</a:t>
            </a:r>
          </a:p>
        </p:txBody>
      </p:sp>
      <p:pic>
        <p:nvPicPr>
          <p:cNvPr id="4104" name="Picture 8" descr="dahmer_victima"/>
          <p:cNvPicPr>
            <a:picLocks noChangeAspect="1" noChangeArrowheads="1"/>
          </p:cNvPicPr>
          <p:nvPr/>
        </p:nvPicPr>
        <p:blipFill>
          <a:blip r:embed="rId2" cstate="print"/>
          <a:srcRect/>
          <a:stretch>
            <a:fillRect/>
          </a:stretch>
        </p:blipFill>
        <p:spPr bwMode="auto">
          <a:xfrm>
            <a:off x="1476375" y="2492375"/>
            <a:ext cx="1905000" cy="1247775"/>
          </a:xfrm>
          <a:prstGeom prst="rect">
            <a:avLst/>
          </a:prstGeom>
          <a:noFill/>
        </p:spPr>
      </p:pic>
      <p:pic>
        <p:nvPicPr>
          <p:cNvPr id="4106" name="Picture 10" descr="_44432284_rippervictims203pa"/>
          <p:cNvPicPr>
            <a:picLocks noChangeAspect="1" noChangeArrowheads="1"/>
          </p:cNvPicPr>
          <p:nvPr/>
        </p:nvPicPr>
        <p:blipFill>
          <a:blip r:embed="rId3" cstate="print"/>
          <a:srcRect/>
          <a:stretch>
            <a:fillRect/>
          </a:stretch>
        </p:blipFill>
        <p:spPr bwMode="auto">
          <a:xfrm>
            <a:off x="5795963" y="2420938"/>
            <a:ext cx="1573212" cy="1573212"/>
          </a:xfrm>
          <a:prstGeom prst="rect">
            <a:avLst/>
          </a:prstGeom>
          <a:noFill/>
        </p:spPr>
      </p:pic>
      <p:sp>
        <p:nvSpPr>
          <p:cNvPr id="4107" name="Text Box 11"/>
          <p:cNvSpPr txBox="1">
            <a:spLocks noChangeArrowheads="1"/>
          </p:cNvSpPr>
          <p:nvPr/>
        </p:nvSpPr>
        <p:spPr bwMode="auto">
          <a:xfrm>
            <a:off x="5580063" y="4508500"/>
            <a:ext cx="2376487" cy="915988"/>
          </a:xfrm>
          <a:prstGeom prst="rect">
            <a:avLst/>
          </a:prstGeom>
          <a:noFill/>
          <a:ln w="9525">
            <a:noFill/>
            <a:miter lim="800000"/>
            <a:headEnd/>
            <a:tailEnd/>
          </a:ln>
          <a:effectLst/>
        </p:spPr>
        <p:txBody>
          <a:bodyPr>
            <a:spAutoFit/>
          </a:bodyPr>
          <a:lstStyle/>
          <a:p>
            <a:pPr algn="ctr">
              <a:spcBef>
                <a:spcPct val="50000"/>
              </a:spcBef>
            </a:pPr>
            <a:r>
              <a:rPr lang="en-GB"/>
              <a:t>The Yorkshire ripper was convicted of murdering 13 women</a:t>
            </a:r>
          </a:p>
        </p:txBody>
      </p:sp>
      <p:sp>
        <p:nvSpPr>
          <p:cNvPr id="4108" name="Text Box 12"/>
          <p:cNvSpPr txBox="1">
            <a:spLocks noChangeArrowheads="1"/>
          </p:cNvSpPr>
          <p:nvPr/>
        </p:nvSpPr>
        <p:spPr bwMode="auto">
          <a:xfrm>
            <a:off x="1258888" y="4437063"/>
            <a:ext cx="2520950" cy="1190625"/>
          </a:xfrm>
          <a:prstGeom prst="rect">
            <a:avLst/>
          </a:prstGeom>
          <a:noFill/>
          <a:ln w="9525">
            <a:noFill/>
            <a:miter lim="800000"/>
            <a:headEnd/>
            <a:tailEnd/>
          </a:ln>
          <a:effectLst/>
        </p:spPr>
        <p:txBody>
          <a:bodyPr>
            <a:spAutoFit/>
          </a:bodyPr>
          <a:lstStyle/>
          <a:p>
            <a:pPr algn="ctr">
              <a:spcBef>
                <a:spcPct val="50000"/>
              </a:spcBef>
            </a:pPr>
            <a:r>
              <a:rPr lang="en-GB"/>
              <a:t>Dahmer was convicted of 17 murders of young men, some of which he cannibalised.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z="4000">
                <a:solidFill>
                  <a:srgbClr val="FF0000"/>
                </a:solidFill>
              </a:rPr>
              <a:t>Why do some people become criminals?</a:t>
            </a:r>
          </a:p>
        </p:txBody>
      </p:sp>
      <p:sp>
        <p:nvSpPr>
          <p:cNvPr id="6147" name="Rectangle 3"/>
          <p:cNvSpPr>
            <a:spLocks noGrp="1" noChangeArrowheads="1"/>
          </p:cNvSpPr>
          <p:nvPr>
            <p:ph type="body" idx="1"/>
          </p:nvPr>
        </p:nvSpPr>
        <p:spPr/>
        <p:txBody>
          <a:bodyPr/>
          <a:lstStyle/>
          <a:p>
            <a:pPr algn="ctr">
              <a:buFontTx/>
              <a:buNone/>
            </a:pPr>
            <a:r>
              <a:rPr lang="en-GB">
                <a:solidFill>
                  <a:schemeClr val="accent2"/>
                </a:solidFill>
              </a:rPr>
              <a:t>There are 4 main theories</a:t>
            </a:r>
          </a:p>
          <a:p>
            <a:pPr algn="ctr">
              <a:buFontTx/>
              <a:buNone/>
            </a:pPr>
            <a:endParaRPr lang="en-GB"/>
          </a:p>
          <a:p>
            <a:pPr>
              <a:buFontTx/>
              <a:buNone/>
            </a:pPr>
            <a:r>
              <a:rPr lang="en-GB"/>
              <a:t>Biological</a:t>
            </a:r>
          </a:p>
          <a:p>
            <a:pPr>
              <a:buFontTx/>
              <a:buNone/>
            </a:pPr>
            <a:r>
              <a:rPr lang="en-GB"/>
              <a:t>Psychological</a:t>
            </a:r>
          </a:p>
          <a:p>
            <a:pPr>
              <a:buFontTx/>
              <a:buNone/>
            </a:pPr>
            <a:endParaRPr lang="en-GB"/>
          </a:p>
          <a:p>
            <a:pPr>
              <a:buFontTx/>
              <a:buNone/>
            </a:pPr>
            <a:r>
              <a:rPr lang="en-GB"/>
              <a:t>Environmental</a:t>
            </a:r>
          </a:p>
          <a:p>
            <a:pPr>
              <a:buFontTx/>
              <a:buNone/>
            </a:pPr>
            <a:r>
              <a:rPr lang="en-GB"/>
              <a:t>Sociological</a:t>
            </a:r>
          </a:p>
        </p:txBody>
      </p:sp>
      <p:sp>
        <p:nvSpPr>
          <p:cNvPr id="6148" name="Line 4"/>
          <p:cNvSpPr>
            <a:spLocks noChangeShapeType="1"/>
          </p:cNvSpPr>
          <p:nvPr/>
        </p:nvSpPr>
        <p:spPr bwMode="auto">
          <a:xfrm>
            <a:off x="3348038" y="3284538"/>
            <a:ext cx="2016125" cy="0"/>
          </a:xfrm>
          <a:prstGeom prst="line">
            <a:avLst/>
          </a:prstGeom>
          <a:noFill/>
          <a:ln w="76200">
            <a:solidFill>
              <a:schemeClr val="tx1"/>
            </a:solidFill>
            <a:round/>
            <a:headEnd/>
            <a:tailEnd type="triangle" w="med" len="med"/>
          </a:ln>
          <a:effectLst/>
        </p:spPr>
        <p:txBody>
          <a:bodyPr/>
          <a:lstStyle/>
          <a:p>
            <a:endParaRPr lang="en-GB"/>
          </a:p>
        </p:txBody>
      </p:sp>
      <p:sp>
        <p:nvSpPr>
          <p:cNvPr id="6149" name="Line 5"/>
          <p:cNvSpPr>
            <a:spLocks noChangeShapeType="1"/>
          </p:cNvSpPr>
          <p:nvPr/>
        </p:nvSpPr>
        <p:spPr bwMode="auto">
          <a:xfrm>
            <a:off x="3492500" y="5084763"/>
            <a:ext cx="2016125" cy="0"/>
          </a:xfrm>
          <a:prstGeom prst="line">
            <a:avLst/>
          </a:prstGeom>
          <a:noFill/>
          <a:ln w="76200">
            <a:solidFill>
              <a:schemeClr val="tx1"/>
            </a:solidFill>
            <a:round/>
            <a:headEnd/>
            <a:tailEnd type="triangle" w="med" len="med"/>
          </a:ln>
          <a:effectLst/>
        </p:spPr>
        <p:txBody>
          <a:bodyPr/>
          <a:lstStyle/>
          <a:p>
            <a:endParaRPr lang="en-GB"/>
          </a:p>
        </p:txBody>
      </p:sp>
      <p:sp>
        <p:nvSpPr>
          <p:cNvPr id="6150" name="Text Box 6"/>
          <p:cNvSpPr txBox="1">
            <a:spLocks noChangeArrowheads="1"/>
          </p:cNvSpPr>
          <p:nvPr/>
        </p:nvSpPr>
        <p:spPr bwMode="auto">
          <a:xfrm>
            <a:off x="6011863" y="3068638"/>
            <a:ext cx="2663825" cy="366712"/>
          </a:xfrm>
          <a:prstGeom prst="rect">
            <a:avLst/>
          </a:prstGeom>
          <a:noFill/>
          <a:ln w="9525">
            <a:noFill/>
            <a:miter lim="800000"/>
            <a:headEnd/>
            <a:tailEnd/>
          </a:ln>
          <a:effectLst/>
        </p:spPr>
        <p:txBody>
          <a:bodyPr>
            <a:spAutoFit/>
          </a:bodyPr>
          <a:lstStyle/>
          <a:p>
            <a:pPr>
              <a:spcBef>
                <a:spcPct val="50000"/>
              </a:spcBef>
            </a:pPr>
            <a:r>
              <a:rPr lang="en-GB"/>
              <a:t>Internal theories</a:t>
            </a:r>
          </a:p>
        </p:txBody>
      </p:sp>
      <p:sp>
        <p:nvSpPr>
          <p:cNvPr id="6151" name="Text Box 7"/>
          <p:cNvSpPr txBox="1">
            <a:spLocks noChangeArrowheads="1"/>
          </p:cNvSpPr>
          <p:nvPr/>
        </p:nvSpPr>
        <p:spPr bwMode="auto">
          <a:xfrm>
            <a:off x="5940425" y="4797425"/>
            <a:ext cx="2663825" cy="366713"/>
          </a:xfrm>
          <a:prstGeom prst="rect">
            <a:avLst/>
          </a:prstGeom>
          <a:noFill/>
          <a:ln w="9525">
            <a:noFill/>
            <a:miter lim="800000"/>
            <a:headEnd/>
            <a:tailEnd/>
          </a:ln>
          <a:effectLst/>
        </p:spPr>
        <p:txBody>
          <a:bodyPr>
            <a:spAutoFit/>
          </a:bodyPr>
          <a:lstStyle/>
          <a:p>
            <a:pPr>
              <a:spcBef>
                <a:spcPct val="50000"/>
              </a:spcBef>
            </a:pPr>
            <a:r>
              <a:rPr lang="en-GB"/>
              <a:t>External theories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solidFill>
                  <a:srgbClr val="FF0000"/>
                </a:solidFill>
              </a:rPr>
              <a:t>Task</a:t>
            </a:r>
          </a:p>
        </p:txBody>
      </p:sp>
      <p:sp>
        <p:nvSpPr>
          <p:cNvPr id="7171" name="Rectangle 3"/>
          <p:cNvSpPr>
            <a:spLocks noGrp="1" noChangeArrowheads="1"/>
          </p:cNvSpPr>
          <p:nvPr>
            <p:ph type="body" idx="1"/>
          </p:nvPr>
        </p:nvSpPr>
        <p:spPr/>
        <p:txBody>
          <a:bodyPr/>
          <a:lstStyle/>
          <a:p>
            <a:r>
              <a:rPr lang="en-GB"/>
              <a:t>Freuds psychodynamic theory</a:t>
            </a:r>
          </a:p>
          <a:p>
            <a:r>
              <a:rPr lang="en-GB"/>
              <a:t>Social cognitive learning (Bandura)</a:t>
            </a:r>
          </a:p>
          <a:p>
            <a:r>
              <a:rPr lang="en-GB"/>
              <a:t>Operant conditioning (Skinner)</a:t>
            </a:r>
          </a:p>
          <a:p>
            <a:endParaRPr lang="en-GB"/>
          </a:p>
          <a:p>
            <a:pPr algn="ctr">
              <a:buFontTx/>
              <a:buNone/>
            </a:pPr>
            <a:r>
              <a:rPr lang="en-GB">
                <a:solidFill>
                  <a:schemeClr val="accent2"/>
                </a:solidFill>
              </a:rPr>
              <a:t>Research the above theories and explain what each one says about criminal behaviour.</a:t>
            </a:r>
          </a:p>
          <a:p>
            <a:endParaRPr lang="en-GB">
              <a:solidFill>
                <a:schemeClr val="accent2"/>
              </a:solidFill>
            </a:endParaRPr>
          </a:p>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solidFill>
                  <a:srgbClr val="FF0000"/>
                </a:solidFill>
              </a:rPr>
              <a:t>Freud</a:t>
            </a:r>
          </a:p>
        </p:txBody>
      </p:sp>
      <p:sp>
        <p:nvSpPr>
          <p:cNvPr id="8195" name="Rectangle 3"/>
          <p:cNvSpPr>
            <a:spLocks noGrp="1" noChangeArrowheads="1"/>
          </p:cNvSpPr>
          <p:nvPr>
            <p:ph type="body" idx="1"/>
          </p:nvPr>
        </p:nvSpPr>
        <p:spPr/>
        <p:txBody>
          <a:bodyPr/>
          <a:lstStyle/>
          <a:p>
            <a:pPr>
              <a:lnSpc>
                <a:spcPct val="90000"/>
              </a:lnSpc>
            </a:pPr>
            <a:r>
              <a:rPr lang="en-GB" sz="2800"/>
              <a:t>Psychodynamic theory</a:t>
            </a:r>
          </a:p>
          <a:p>
            <a:pPr>
              <a:lnSpc>
                <a:spcPct val="90000"/>
              </a:lnSpc>
            </a:pPr>
            <a:r>
              <a:rPr lang="en-GB" sz="2800"/>
              <a:t>A human's subconscious, the part of the personality Freud called the id, contained the aggressive instincts. The id operates on an instant gratification level, regardless of others and consequences. </a:t>
            </a:r>
          </a:p>
          <a:p>
            <a:pPr>
              <a:lnSpc>
                <a:spcPct val="90000"/>
              </a:lnSpc>
            </a:pPr>
            <a:r>
              <a:rPr lang="en-GB" sz="2800"/>
              <a:t>Freud suggested that not only was aggression a natural, instinctive response but also that tension in the body built up and needed to be vented and that this was also a naturally occurring urge.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solidFill>
                  <a:srgbClr val="FF0000"/>
                </a:solidFill>
              </a:rPr>
              <a:t>Skinner</a:t>
            </a:r>
            <a:r>
              <a:rPr lang="en-GB"/>
              <a:t> </a:t>
            </a:r>
          </a:p>
        </p:txBody>
      </p:sp>
      <p:sp>
        <p:nvSpPr>
          <p:cNvPr id="10243" name="Rectangle 3"/>
          <p:cNvSpPr>
            <a:spLocks noGrp="1" noChangeArrowheads="1"/>
          </p:cNvSpPr>
          <p:nvPr>
            <p:ph type="body" idx="1"/>
          </p:nvPr>
        </p:nvSpPr>
        <p:spPr/>
        <p:txBody>
          <a:bodyPr/>
          <a:lstStyle/>
          <a:p>
            <a:pPr>
              <a:lnSpc>
                <a:spcPct val="80000"/>
              </a:lnSpc>
            </a:pPr>
            <a:r>
              <a:rPr lang="en-GB" sz="2800"/>
              <a:t>Operant conditioning </a:t>
            </a:r>
          </a:p>
          <a:p>
            <a:pPr>
              <a:lnSpc>
                <a:spcPct val="80000"/>
              </a:lnSpc>
            </a:pPr>
            <a:r>
              <a:rPr lang="en-GB" sz="2800"/>
              <a:t>Skinner's work demonstrated the theory that if a particular type of behaviour was rewarded, that behaviour would continue. If the reward stopped, the behaviour stopped. </a:t>
            </a:r>
          </a:p>
          <a:p>
            <a:pPr>
              <a:lnSpc>
                <a:spcPct val="80000"/>
              </a:lnSpc>
            </a:pPr>
            <a:r>
              <a:rPr lang="en-GB" sz="2800"/>
              <a:t>Bandura then enhanced this theory and added that humans can also learn indirectly by observing. We can watch what happens to other people and see the reward/consequences they receive, we do not have to perform the behaviour and receive the reward or punishment ourselves.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solidFill>
                  <a:srgbClr val="FF0000"/>
                </a:solidFill>
              </a:rPr>
              <a:t>Bandura</a:t>
            </a:r>
            <a:r>
              <a:rPr lang="en-GB"/>
              <a:t> </a:t>
            </a:r>
          </a:p>
        </p:txBody>
      </p:sp>
      <p:sp>
        <p:nvSpPr>
          <p:cNvPr id="9219" name="Rectangle 3"/>
          <p:cNvSpPr>
            <a:spLocks noGrp="1" noChangeArrowheads="1"/>
          </p:cNvSpPr>
          <p:nvPr>
            <p:ph type="body" idx="1"/>
          </p:nvPr>
        </p:nvSpPr>
        <p:spPr/>
        <p:txBody>
          <a:bodyPr/>
          <a:lstStyle/>
          <a:p>
            <a:pPr>
              <a:lnSpc>
                <a:spcPct val="80000"/>
              </a:lnSpc>
            </a:pPr>
            <a:r>
              <a:rPr lang="en-GB" sz="2400"/>
              <a:t>Social cognitive learning </a:t>
            </a:r>
          </a:p>
          <a:p>
            <a:pPr>
              <a:lnSpc>
                <a:spcPct val="80000"/>
              </a:lnSpc>
            </a:pPr>
            <a:r>
              <a:rPr lang="en-GB" sz="2400"/>
              <a:t>Three main principles: </a:t>
            </a:r>
          </a:p>
          <a:p>
            <a:pPr lvl="1">
              <a:lnSpc>
                <a:spcPct val="80000"/>
              </a:lnSpc>
            </a:pPr>
            <a:r>
              <a:rPr lang="en-GB" sz="2000"/>
              <a:t>humans learn by observing the behaviour of others </a:t>
            </a:r>
          </a:p>
          <a:p>
            <a:pPr lvl="1">
              <a:lnSpc>
                <a:spcPct val="80000"/>
              </a:lnSpc>
            </a:pPr>
            <a:r>
              <a:rPr lang="en-GB" sz="2000"/>
              <a:t>we imitate behaviour and keep imitating if the behaviour is reinforced </a:t>
            </a:r>
          </a:p>
          <a:p>
            <a:pPr lvl="1">
              <a:lnSpc>
                <a:spcPct val="80000"/>
              </a:lnSpc>
            </a:pPr>
            <a:r>
              <a:rPr lang="en-GB" sz="2000"/>
              <a:t>both imitation and observational learning rely on operant conditioning principles even though sometimes the reinforcement has to be imagined and is not actual.</a:t>
            </a:r>
          </a:p>
          <a:p>
            <a:pPr lvl="1">
              <a:lnSpc>
                <a:spcPct val="80000"/>
              </a:lnSpc>
              <a:buFontTx/>
              <a:buNone/>
            </a:pPr>
            <a:endParaRPr lang="en-GB" sz="2000" b="1"/>
          </a:p>
          <a:p>
            <a:pPr lvl="1">
              <a:lnSpc>
                <a:spcPct val="80000"/>
              </a:lnSpc>
              <a:buFontTx/>
              <a:buNone/>
            </a:pPr>
            <a:r>
              <a:rPr lang="en-GB" sz="2000" b="1"/>
              <a:t>	Bandura showed that a child, aged three to five years, could learn aggressive behaviour by watching someone else demonstrate that type of behaviour. The child did not have to stand and imitate the behaviour, rather they could watch what an adult did, then when faced with a similar set of circumstances, could manifest the behaviour for themselves.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312</TotalTime>
  <Words>529</Words>
  <Application>Microsoft Office PowerPoint</Application>
  <PresentationFormat>On-screen Show (4:3)</PresentationFormat>
  <Paragraphs>74</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Default Design</vt:lpstr>
      <vt:lpstr>Criminal Psychology</vt:lpstr>
      <vt:lpstr>What is Criminal Psychology?</vt:lpstr>
      <vt:lpstr>Criminal</vt:lpstr>
      <vt:lpstr>Both are Serial Killers</vt:lpstr>
      <vt:lpstr>Why do some people become criminals?</vt:lpstr>
      <vt:lpstr>Task</vt:lpstr>
      <vt:lpstr>Freud</vt:lpstr>
      <vt:lpstr>Skinner </vt:lpstr>
      <vt:lpstr>Bandura </vt:lpstr>
      <vt:lpstr>Other theories</vt:lpstr>
      <vt:lpstr>Task</vt:lpstr>
      <vt:lpstr>Assignment 1 – P1</vt:lpstr>
      <vt:lpstr>Draft deadline …………….</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Psychology</dc:title>
  <dc:creator>KPalmer</dc:creator>
  <cp:lastModifiedBy>KPalmer</cp:lastModifiedBy>
  <cp:revision>5</cp:revision>
  <dcterms:created xsi:type="dcterms:W3CDTF">2009-06-01T10:34:25Z</dcterms:created>
  <dcterms:modified xsi:type="dcterms:W3CDTF">2012-06-13T08:21:39Z</dcterms:modified>
</cp:coreProperties>
</file>